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6858000" cx="12192000"/>
  <p:notesSz cx="6858000" cy="9144000"/>
  <p:embeddedFontLst>
    <p:embeddedFont>
      <p:font typeface="Arial Black"/>
      <p:regular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5" roundtripDataSignature="AMtx7mhfKg6mX19rE0K/5o1OF5S94GHZ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customschemas.google.com/relationships/presentationmetadata" Target="metadata"/><Relationship Id="rId14" Type="http://schemas.openxmlformats.org/officeDocument/2006/relationships/font" Target="fonts/ArialBlack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" name="Google Shape;90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" name="Google Shape;9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/>
              <a:t>1. </a:t>
            </a: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Tripler entrainements G1 ou séance suppl. équipe 1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Monter volume G1 à 2h voire 2h30 (PP)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Doubler séances PP (équipe ICN)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Charte joueurs ICN Engag/droits/devoirs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2. Vigilance sur les possibles jeunes recrues (club, dép, régions)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Favoriser les ponts entre les jeunes joueurs du club qui peuvent percer et évoluer en ICN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/>
              <a:t>3. </a:t>
            </a: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Conventionner avec un collège, horaires aménagés, statut sportif performance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Associer Ligue/FFBad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Obtenir des sites d’entrainement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Définir avec mairie créneaux après-midi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Parrainage joueurs équipe 1 et jeunes Caouecs perf</a:t>
            </a:r>
            <a:endParaRPr sz="1200">
              <a:solidFill>
                <a:srgbClr val="1F3864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Calibri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4. Porter une attention particulière sur la mise en avant de nos OT de haut grade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" name="Google Shape;127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Char char="•"/>
            </a:pPr>
            <a:r>
              <a:rPr lang="fr-FR" sz="1200">
                <a:solidFill>
                  <a:srgbClr val="1F3864"/>
                </a:solidFill>
              </a:rPr>
              <a:t>Identifier un membre du CA, voire président prêt à intégrer la mairie, office des sports ou tout poste avec un min d’influence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Char char="•"/>
            </a:pPr>
            <a:r>
              <a:rPr lang="fr-FR" sz="1200">
                <a:solidFill>
                  <a:srgbClr val="1F3864"/>
                </a:solidFill>
              </a:rPr>
              <a:t>Chercher des partenaires institutionnels prêts à investir des subventions auprès du porteur de projet (mairie)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Char char="•"/>
            </a:pPr>
            <a:r>
              <a:rPr lang="fr-FR" sz="1200">
                <a:solidFill>
                  <a:srgbClr val="1F3864"/>
                </a:solidFill>
              </a:rPr>
              <a:t>Délocaliser le lieu de vie du club de Cassin à St-Ex, avec une visée d’extension</a:t>
            </a:r>
            <a:endParaRPr/>
          </a:p>
        </p:txBody>
      </p:sp>
      <p:sp>
        <p:nvSpPr>
          <p:cNvPr id="143" name="Google Shape;143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/>
              <a:t>1. </a:t>
            </a: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Mise en œuvre plateau parabad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Stage annuel parabad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Accueil Chpt Régional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Maintenir accueil des nouveaux arrivants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2. Démarcher entreprises via contacts pris DSVE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Maintenir actions courantes pop ciblées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3. Ouvrir des créneaux en semaine</a:t>
            </a:r>
            <a:r>
              <a:rPr lang="fr-FR" sz="1200">
                <a:solidFill>
                  <a:srgbClr val="1F3864"/>
                </a:solidFill>
              </a:rPr>
              <a:t> (matin ou après-midi)</a:t>
            </a: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– ALD / Sénior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Restructurer ce qui existe déjà</a:t>
            </a:r>
            <a:endParaRPr sz="1200">
              <a:solidFill>
                <a:srgbClr val="1F3864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" name="Google Shape;155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/>
              <a:t>1. </a:t>
            </a: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Conserver actions PEDT, Estivités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Créer des stages vacs jeunes non licenciés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Créer des matinées découverte pour les filles du quartier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Maintenir le créneau loisirs	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2. Multiplier actions stage/plateau minibad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Accueillir et organiser des rencontres / clubs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Guide jeunes Caouecs en compétition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Aider et former les parents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Proposer des challenges avec un classement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Présence stage CD31 et Ligue Occitanie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3. Sonder les licenciés en début de saison, possibles vocations (OT, encadrants, bénévoles dirigeants, commissions)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Organiser des temps de primo formation</a:t>
            </a:r>
            <a:endParaRPr sz="1200">
              <a:solidFill>
                <a:srgbClr val="1F3864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/>
              <a:t>1. </a:t>
            </a: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Fiches missions (président, trésorier, secrétaire)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Répondre au plan pluriannuel de formation dirigeants SDJES31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2. </a:t>
            </a: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Fiche de poste avec des missions claires et courtes (faciliter le recrutement)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/>
              <a:t>3. </a:t>
            </a:r>
            <a:r>
              <a:rPr b="0" i="0" lang="fr-FR" sz="12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Changer groupe CCNS 3 vers 4, 5 vers 6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Redéfinir les fiches de poste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Disposer d</a:t>
            </a:r>
            <a:r>
              <a:rPr lang="fr-FR" sz="1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’une carte bleue pour les pro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3864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1F3864"/>
                </a:solidFill>
              </a:rPr>
              <a:t>Répondre au plan pluriannuel de formation salariés SDJES31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" name="Google Shape;183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5" name="Google Shape;195;p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78f9922cc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g378f9922cc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1" name="Google Shape;201;g378f9922cc0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6"/>
          <p:cNvSpPr txBox="1"/>
          <p:nvPr>
            <p:ph type="ctrTitle"/>
          </p:nvPr>
        </p:nvSpPr>
        <p:spPr>
          <a:xfrm>
            <a:off x="1524000" y="1773143"/>
            <a:ext cx="9144000" cy="14829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6000"/>
              <a:buFont typeface="Aharon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6"/>
          <p:cNvSpPr txBox="1"/>
          <p:nvPr>
            <p:ph idx="1" type="subTitle"/>
          </p:nvPr>
        </p:nvSpPr>
        <p:spPr>
          <a:xfrm>
            <a:off x="1524000" y="3363402"/>
            <a:ext cx="9144000" cy="1311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1" name="Google Shape;21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5"/>
          <p:cNvSpPr txBox="1"/>
          <p:nvPr>
            <p:ph type="title"/>
          </p:nvPr>
        </p:nvSpPr>
        <p:spPr>
          <a:xfrm>
            <a:off x="838200" y="365125"/>
            <a:ext cx="9283810" cy="13255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>
  <p:cSld name="Titre et contenu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7"/>
          <p:cNvSpPr txBox="1"/>
          <p:nvPr>
            <p:ph type="title"/>
          </p:nvPr>
        </p:nvSpPr>
        <p:spPr>
          <a:xfrm>
            <a:off x="-123568" y="326451"/>
            <a:ext cx="3704968" cy="86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Aharoni"/>
              <a:buNone/>
              <a:defRPr sz="3600">
                <a:solidFill>
                  <a:srgbClr val="1F386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6000"/>
              <a:buFont typeface="Aharon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" name="Google Shape;33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9"/>
          <p:cNvSpPr txBox="1"/>
          <p:nvPr>
            <p:ph type="title"/>
          </p:nvPr>
        </p:nvSpPr>
        <p:spPr>
          <a:xfrm>
            <a:off x="838200" y="365125"/>
            <a:ext cx="9283810" cy="13255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2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3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3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3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1"/>
          <p:cNvSpPr txBox="1"/>
          <p:nvPr>
            <p:ph type="title"/>
          </p:nvPr>
        </p:nvSpPr>
        <p:spPr>
          <a:xfrm>
            <a:off x="838200" y="365125"/>
            <a:ext cx="9283810" cy="13255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haron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4" name="Google Shape;64;p3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haron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3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5"/>
          <p:cNvPicPr preferRelativeResize="0"/>
          <p:nvPr/>
        </p:nvPicPr>
        <p:blipFill rotWithShape="1">
          <a:blip r:embed="rId1">
            <a:alphaModFix/>
          </a:blip>
          <a:srcRect b="0" l="13587" r="0" t="0"/>
          <a:stretch/>
        </p:blipFill>
        <p:spPr>
          <a:xfrm>
            <a:off x="0" y="-8103"/>
            <a:ext cx="2947087" cy="68661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15" name="Google Shape;15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20167" y="101940"/>
            <a:ext cx="1038302" cy="115819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5"/>
          <p:cNvSpPr txBox="1"/>
          <p:nvPr>
            <p:ph type="title"/>
          </p:nvPr>
        </p:nvSpPr>
        <p:spPr>
          <a:xfrm>
            <a:off x="-92676" y="340757"/>
            <a:ext cx="3117712" cy="86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Aharoni"/>
              <a:buNone/>
              <a:defRPr b="1" i="0" sz="4000" u="none" cap="none" strike="noStrike">
                <a:solidFill>
                  <a:srgbClr val="1F3864"/>
                </a:solidFill>
                <a:latin typeface="Aharoni"/>
                <a:ea typeface="Aharoni"/>
                <a:cs typeface="Aharoni"/>
                <a:sym typeface="Aharon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25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15.png"/><Relationship Id="rId6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 txBox="1"/>
          <p:nvPr>
            <p:ph type="ctrTitle"/>
          </p:nvPr>
        </p:nvSpPr>
        <p:spPr>
          <a:xfrm>
            <a:off x="3491542" y="1852261"/>
            <a:ext cx="8114453" cy="1645624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fr-FR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PROJET CLUB 2024-2032</a:t>
            </a:r>
            <a:br>
              <a:rPr lang="fr-FR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>
            <p:ph idx="1" type="subTitle"/>
          </p:nvPr>
        </p:nvSpPr>
        <p:spPr>
          <a:xfrm>
            <a:off x="3491543" y="3497885"/>
            <a:ext cx="8114452" cy="125985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fr-FR" sz="3200"/>
              <a:t> Blagnac Badminton Club</a:t>
            </a:r>
            <a:endParaRPr/>
          </a:p>
        </p:txBody>
      </p:sp>
      <p:sp>
        <p:nvSpPr>
          <p:cNvPr id="94" name="Google Shape;94;p1"/>
          <p:cNvSpPr txBox="1"/>
          <p:nvPr/>
        </p:nvSpPr>
        <p:spPr>
          <a:xfrm>
            <a:off x="8813397" y="4848475"/>
            <a:ext cx="23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septembre</a:t>
            </a:r>
            <a:r>
              <a:rPr b="1" i="0" lang="fr-F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"/>
          <p:cNvSpPr txBox="1"/>
          <p:nvPr>
            <p:ph type="title"/>
          </p:nvPr>
        </p:nvSpPr>
        <p:spPr>
          <a:xfrm>
            <a:off x="-68752" y="326452"/>
            <a:ext cx="3093835" cy="72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haroni"/>
              <a:buNone/>
            </a:pPr>
            <a:r>
              <a:rPr lang="fr-FR" sz="2800"/>
              <a:t>NOS AXES</a:t>
            </a:r>
            <a:endParaRPr/>
          </a:p>
        </p:txBody>
      </p:sp>
      <p:grpSp>
        <p:nvGrpSpPr>
          <p:cNvPr id="101" name="Google Shape;101;p5"/>
          <p:cNvGrpSpPr/>
          <p:nvPr/>
        </p:nvGrpSpPr>
        <p:grpSpPr>
          <a:xfrm>
            <a:off x="-2222112" y="617693"/>
            <a:ext cx="14446274" cy="6620429"/>
            <a:chOff x="-5560398" y="-851275"/>
            <a:chExt cx="14446274" cy="6620429"/>
          </a:xfrm>
        </p:grpSpPr>
        <p:sp>
          <p:nvSpPr>
            <p:cNvPr id="102" name="Google Shape;102;p5"/>
            <p:cNvSpPr/>
            <p:nvPr/>
          </p:nvSpPr>
          <p:spPr>
            <a:xfrm>
              <a:off x="-5560398" y="-851275"/>
              <a:ext cx="6620429" cy="6620429"/>
            </a:xfrm>
            <a:prstGeom prst="blockArc">
              <a:avLst>
                <a:gd fmla="val 18900000" name="adj1"/>
                <a:gd fmla="val 2700000" name="adj2"/>
                <a:gd fmla="val 326" name="adj3"/>
              </a:avLst>
            </a:prstGeom>
            <a:noFill/>
            <a:ln cap="flat" cmpd="sng" w="12700">
              <a:solidFill>
                <a:srgbClr val="439E8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463441" y="307269"/>
              <a:ext cx="8422435" cy="614931"/>
            </a:xfrm>
            <a:prstGeom prst="rect">
              <a:avLst/>
            </a:prstGeom>
            <a:solidFill>
              <a:srgbClr val="62B0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 txBox="1"/>
            <p:nvPr/>
          </p:nvSpPr>
          <p:spPr>
            <a:xfrm>
              <a:off x="463441" y="307269"/>
              <a:ext cx="8422435" cy="6149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1100" lIns="488100" spcFirstLastPara="1" rIns="71100" wrap="square" tIns="71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b="0" i="0" lang="fr-FR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Haute Performance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79109" y="230402"/>
              <a:ext cx="768664" cy="768664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439E8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904083" y="1229371"/>
              <a:ext cx="7981793" cy="614931"/>
            </a:xfrm>
            <a:prstGeom prst="rect">
              <a:avLst/>
            </a:prstGeom>
            <a:solidFill>
              <a:srgbClr val="62B0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 txBox="1"/>
            <p:nvPr/>
          </p:nvSpPr>
          <p:spPr>
            <a:xfrm>
              <a:off x="904083" y="1229371"/>
              <a:ext cx="7981793" cy="6149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1100" lIns="488100" spcFirstLastPara="1" rIns="71100" wrap="square" tIns="71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b="0" i="0" lang="fr-FR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Equipements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519751" y="1152504"/>
              <a:ext cx="768664" cy="768664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439E8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039325" y="2151473"/>
              <a:ext cx="7846551" cy="614931"/>
            </a:xfrm>
            <a:prstGeom prst="rect">
              <a:avLst/>
            </a:prstGeom>
            <a:solidFill>
              <a:srgbClr val="62B0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 txBox="1"/>
            <p:nvPr/>
          </p:nvSpPr>
          <p:spPr>
            <a:xfrm>
              <a:off x="1039325" y="2151473"/>
              <a:ext cx="7846551" cy="6149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1100" lIns="488100" spcFirstLastPara="1" rIns="71100" wrap="square" tIns="71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b="0" i="0" lang="fr-FR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Bad pour Tous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654993" y="2074607"/>
              <a:ext cx="768664" cy="768664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439E8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904083" y="3073576"/>
              <a:ext cx="7981793" cy="614931"/>
            </a:xfrm>
            <a:prstGeom prst="rect">
              <a:avLst/>
            </a:prstGeom>
            <a:solidFill>
              <a:srgbClr val="62B0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 txBox="1"/>
            <p:nvPr/>
          </p:nvSpPr>
          <p:spPr>
            <a:xfrm>
              <a:off x="904083" y="3073576"/>
              <a:ext cx="7981793" cy="6149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1100" lIns="488100" spcFirstLastPara="1" rIns="71100" wrap="square" tIns="71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b="0" i="0" lang="fr-FR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Formation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19751" y="2996709"/>
              <a:ext cx="768664" cy="768664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439E8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441" y="3995678"/>
              <a:ext cx="8422435" cy="614931"/>
            </a:xfrm>
            <a:prstGeom prst="rect">
              <a:avLst/>
            </a:prstGeom>
            <a:solidFill>
              <a:srgbClr val="62B0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 txBox="1"/>
            <p:nvPr/>
          </p:nvSpPr>
          <p:spPr>
            <a:xfrm>
              <a:off x="463441" y="3995678"/>
              <a:ext cx="8422435" cy="6149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1100" lIns="488100" spcFirstLastPara="1" rIns="71100" wrap="square" tIns="71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b="0" i="0" lang="fr-FR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Gouvernance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79109" y="3918811"/>
              <a:ext cx="768664" cy="768664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439E8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5"/>
          <p:cNvSpPr txBox="1"/>
          <p:nvPr/>
        </p:nvSpPr>
        <p:spPr>
          <a:xfrm>
            <a:off x="4456327" y="407511"/>
            <a:ext cx="556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002060"/>
                </a:solidFill>
              </a:rPr>
              <a:t>HIÉRARCHISÉ</a:t>
            </a:r>
            <a:r>
              <a:rPr lang="fr-FR" sz="2400">
                <a:solidFill>
                  <a:srgbClr val="002060"/>
                </a:solidFill>
              </a:rPr>
              <a:t> AINSI</a:t>
            </a:r>
            <a:endParaRPr b="0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5"/>
          <p:cNvSpPr txBox="1"/>
          <p:nvPr/>
        </p:nvSpPr>
        <p:spPr>
          <a:xfrm>
            <a:off x="3547596" y="1808175"/>
            <a:ext cx="47438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r-FR" sz="3200" u="none" cap="none" strike="noStrike">
                <a:solidFill>
                  <a:srgbClr val="1E4E79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 b="1" i="0" sz="2400" u="none" cap="none" strike="noStrike">
              <a:solidFill>
                <a:srgbClr val="1E4E7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0" name="Google Shape;120;p5"/>
          <p:cNvSpPr txBox="1"/>
          <p:nvPr/>
        </p:nvSpPr>
        <p:spPr>
          <a:xfrm>
            <a:off x="4021984" y="2732157"/>
            <a:ext cx="47438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r-FR" sz="3200" u="none" cap="none" strike="noStrike">
                <a:solidFill>
                  <a:srgbClr val="1E4E79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 b="1" i="0" sz="2400" u="none" cap="none" strike="noStrike">
              <a:solidFill>
                <a:srgbClr val="1E4E7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1" name="Google Shape;121;p5"/>
          <p:cNvSpPr txBox="1"/>
          <p:nvPr/>
        </p:nvSpPr>
        <p:spPr>
          <a:xfrm>
            <a:off x="4123393" y="3656139"/>
            <a:ext cx="47438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r-FR" sz="3200" u="none" cap="none" strike="noStrike">
                <a:solidFill>
                  <a:srgbClr val="1E4E79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 b="1" i="0" sz="2400" u="none" cap="none" strike="noStrike">
              <a:solidFill>
                <a:srgbClr val="1E4E7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2" name="Google Shape;122;p5"/>
          <p:cNvSpPr txBox="1"/>
          <p:nvPr/>
        </p:nvSpPr>
        <p:spPr>
          <a:xfrm>
            <a:off x="4015108" y="4580121"/>
            <a:ext cx="47438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r-FR" sz="3200" u="none" cap="none" strike="noStrike">
                <a:solidFill>
                  <a:srgbClr val="1E4E79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endParaRPr b="1" i="0" sz="2400" u="none" cap="none" strike="noStrike">
              <a:solidFill>
                <a:srgbClr val="1E4E7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3" name="Google Shape;123;p5"/>
          <p:cNvSpPr txBox="1"/>
          <p:nvPr/>
        </p:nvSpPr>
        <p:spPr>
          <a:xfrm>
            <a:off x="3547595" y="5504103"/>
            <a:ext cx="63939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r-FR" sz="3200" u="none" cap="none" strike="noStrike">
                <a:solidFill>
                  <a:srgbClr val="1E4E79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/>
          <p:nvPr/>
        </p:nvSpPr>
        <p:spPr>
          <a:xfrm>
            <a:off x="4742391" y="1361356"/>
            <a:ext cx="5400000" cy="5400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6"/>
          <p:cNvSpPr txBox="1"/>
          <p:nvPr>
            <p:ph type="title"/>
          </p:nvPr>
        </p:nvSpPr>
        <p:spPr>
          <a:xfrm>
            <a:off x="-192319" y="326451"/>
            <a:ext cx="3158544" cy="86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haroni"/>
              <a:buNone/>
            </a:pPr>
            <a:r>
              <a:rPr lang="fr-FR" sz="2800"/>
              <a:t>Haute Perf</a:t>
            </a:r>
            <a:endParaRPr/>
          </a:p>
        </p:txBody>
      </p:sp>
      <p:sp>
        <p:nvSpPr>
          <p:cNvPr id="131" name="Google Shape;131;p6"/>
          <p:cNvSpPr/>
          <p:nvPr/>
        </p:nvSpPr>
        <p:spPr>
          <a:xfrm>
            <a:off x="4015110" y="326450"/>
            <a:ext cx="6854562" cy="864001"/>
          </a:xfrm>
          <a:prstGeom prst="roundRect">
            <a:avLst>
              <a:gd fmla="val 16667" name="adj"/>
            </a:avLst>
          </a:prstGeom>
          <a:solidFill>
            <a:srgbClr val="62B0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Viser un rayonnement sur la haute performance nationale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2269" y="2494243"/>
            <a:ext cx="2197483" cy="216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3" name="Google Shape;13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18052" y="1587418"/>
            <a:ext cx="2154549" cy="216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4" name="Google Shape;134;p6"/>
          <p:cNvPicPr preferRelativeResize="0"/>
          <p:nvPr/>
        </p:nvPicPr>
        <p:blipFill rotWithShape="1">
          <a:blip r:embed="rId5">
            <a:alphaModFix/>
          </a:blip>
          <a:srcRect b="0" l="0" r="0" t="13781"/>
          <a:stretch/>
        </p:blipFill>
        <p:spPr>
          <a:xfrm>
            <a:off x="5747483" y="4416644"/>
            <a:ext cx="2297717" cy="216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5" name="Google Shape;135;p6"/>
          <p:cNvSpPr/>
          <p:nvPr/>
        </p:nvSpPr>
        <p:spPr>
          <a:xfrm>
            <a:off x="4335812" y="1716284"/>
            <a:ext cx="1897239" cy="680768"/>
          </a:xfrm>
          <a:prstGeom prst="roundRect">
            <a:avLst>
              <a:gd fmla="val 16667" name="adj"/>
            </a:avLst>
          </a:prstGeom>
          <a:solidFill>
            <a:srgbClr val="1F38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1. Viser la montée en N1 de l’équipe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8627861" y="5657712"/>
            <a:ext cx="2384790" cy="815422"/>
          </a:xfrm>
          <a:prstGeom prst="roundRect">
            <a:avLst>
              <a:gd fmla="val 16667" name="adj"/>
            </a:avLst>
          </a:prstGeom>
          <a:solidFill>
            <a:srgbClr val="1F38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 Transformer le club en structure d’accompagnement à la Performance jeune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"/>
          <p:cNvSpPr/>
          <p:nvPr/>
        </p:nvSpPr>
        <p:spPr>
          <a:xfrm>
            <a:off x="9148578" y="2153859"/>
            <a:ext cx="1343357" cy="680768"/>
          </a:xfrm>
          <a:prstGeom prst="roundRect">
            <a:avLst>
              <a:gd fmla="val 16667" name="adj"/>
            </a:avLst>
          </a:prstGeom>
          <a:solidFill>
            <a:srgbClr val="1F38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2. Stabiliser l’équipe 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3720366" y="4790671"/>
            <a:ext cx="1897239" cy="815422"/>
          </a:xfrm>
          <a:prstGeom prst="roundRect">
            <a:avLst>
              <a:gd fmla="val 16667" name="adj"/>
            </a:avLst>
          </a:prstGeom>
          <a:solidFill>
            <a:srgbClr val="1F38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4. Accompagner et propulser nos OT (national, international)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23933" y="3537833"/>
            <a:ext cx="2294630" cy="2160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/>
          <p:nvPr/>
        </p:nvSpPr>
        <p:spPr>
          <a:xfrm>
            <a:off x="4529962" y="1309320"/>
            <a:ext cx="5400000" cy="5400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7"/>
          <p:cNvSpPr txBox="1"/>
          <p:nvPr>
            <p:ph type="title"/>
          </p:nvPr>
        </p:nvSpPr>
        <p:spPr>
          <a:xfrm>
            <a:off x="-123568" y="326451"/>
            <a:ext cx="3162401" cy="86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haroni"/>
              <a:buNone/>
            </a:pPr>
            <a:r>
              <a:rPr lang="fr-FR" sz="2800"/>
              <a:t>É</a:t>
            </a:r>
            <a:r>
              <a:rPr lang="fr-FR" sz="2800"/>
              <a:t>quipements</a:t>
            </a:r>
            <a:endParaRPr/>
          </a:p>
        </p:txBody>
      </p:sp>
      <p:sp>
        <p:nvSpPr>
          <p:cNvPr id="147" name="Google Shape;147;p7"/>
          <p:cNvSpPr/>
          <p:nvPr/>
        </p:nvSpPr>
        <p:spPr>
          <a:xfrm>
            <a:off x="4015110" y="326450"/>
            <a:ext cx="6854562" cy="864001"/>
          </a:xfrm>
          <a:prstGeom prst="roundRect">
            <a:avLst>
              <a:gd fmla="val 16667" name="adj"/>
            </a:avLst>
          </a:prstGeom>
          <a:solidFill>
            <a:srgbClr val="62B0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Améliorer les conditions de pratique pour tous les publics, ainsi que la vie au club</a:t>
            </a:r>
            <a:endParaRPr b="0" i="0" sz="1800" u="none" cap="none" strike="noStrike">
              <a:solidFill>
                <a:schemeClr val="lt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48" name="Google Shape;148;p7"/>
          <p:cNvSpPr/>
          <p:nvPr/>
        </p:nvSpPr>
        <p:spPr>
          <a:xfrm>
            <a:off x="4233397" y="1888049"/>
            <a:ext cx="2232000" cy="680768"/>
          </a:xfrm>
          <a:prstGeom prst="roundRect">
            <a:avLst>
              <a:gd fmla="val 16667" name="adj"/>
            </a:avLst>
          </a:prstGeom>
          <a:solidFill>
            <a:srgbClr val="1F38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1400" u="none" cap="none" strike="noStrike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Accéder à de nouveaux équipements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7"/>
          <p:cNvSpPr/>
          <p:nvPr/>
        </p:nvSpPr>
        <p:spPr>
          <a:xfrm>
            <a:off x="8337555" y="4556106"/>
            <a:ext cx="2376000" cy="680768"/>
          </a:xfrm>
          <a:prstGeom prst="roundRect">
            <a:avLst>
              <a:gd fmla="val 16667" name="adj"/>
            </a:avLst>
          </a:prstGeom>
          <a:solidFill>
            <a:srgbClr val="1F38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1400" u="none" cap="none" strike="noStrike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Identifier et trouver de nouveaux espaces de vie</a:t>
            </a:r>
            <a:endParaRPr b="1" i="0" sz="1400" u="none" cap="none" strike="noStrike">
              <a:solidFill>
                <a:schemeClr val="lt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descr="COMPLEXE SPORTIF ANDROMEDE" id="150" name="Google Shape;150;p7"/>
          <p:cNvPicPr preferRelativeResize="0"/>
          <p:nvPr/>
        </p:nvPicPr>
        <p:blipFill rotWithShape="1">
          <a:blip r:embed="rId3">
            <a:alphaModFix/>
          </a:blip>
          <a:srcRect b="-1" l="34655" r="135" t="-1"/>
          <a:stretch/>
        </p:blipFill>
        <p:spPr>
          <a:xfrm>
            <a:off x="6380435" y="1672713"/>
            <a:ext cx="2627549" cy="252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1" name="Google Shape;15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1436" y="4034949"/>
            <a:ext cx="2587923" cy="2520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/>
          <p:nvPr/>
        </p:nvSpPr>
        <p:spPr>
          <a:xfrm>
            <a:off x="4751170" y="1333024"/>
            <a:ext cx="5400000" cy="5400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8"/>
          <p:cNvSpPr txBox="1"/>
          <p:nvPr>
            <p:ph type="title"/>
          </p:nvPr>
        </p:nvSpPr>
        <p:spPr>
          <a:xfrm>
            <a:off x="-123568" y="326451"/>
            <a:ext cx="3121150" cy="86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haroni"/>
              <a:buNone/>
            </a:pPr>
            <a:r>
              <a:rPr lang="fr-FR" sz="2800"/>
              <a:t>Bad pour Tous</a:t>
            </a:r>
            <a:endParaRPr/>
          </a:p>
        </p:txBody>
      </p:sp>
      <p:sp>
        <p:nvSpPr>
          <p:cNvPr id="159" name="Google Shape;159;p8"/>
          <p:cNvSpPr/>
          <p:nvPr/>
        </p:nvSpPr>
        <p:spPr>
          <a:xfrm>
            <a:off x="4015110" y="326450"/>
            <a:ext cx="6854562" cy="864001"/>
          </a:xfrm>
          <a:prstGeom prst="roundRect">
            <a:avLst>
              <a:gd fmla="val 16667" name="adj"/>
            </a:avLst>
          </a:prstGeom>
          <a:solidFill>
            <a:srgbClr val="62B0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Rapprocher les plus éloignés de la pratique sportive</a:t>
            </a:r>
            <a:endParaRPr b="0" i="0" sz="1800" u="none" cap="none" strike="noStrike">
              <a:solidFill>
                <a:schemeClr val="lt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60" name="Google Shape;160;p8"/>
          <p:cNvPicPr preferRelativeResize="0"/>
          <p:nvPr/>
        </p:nvPicPr>
        <p:blipFill rotWithShape="1">
          <a:blip r:embed="rId3">
            <a:alphaModFix/>
          </a:blip>
          <a:srcRect b="0" l="3577" r="5084" t="0"/>
          <a:stretch/>
        </p:blipFill>
        <p:spPr>
          <a:xfrm>
            <a:off x="6012949" y="1409799"/>
            <a:ext cx="3380823" cy="2713573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1" name="Google Shape;161;p8"/>
          <p:cNvSpPr/>
          <p:nvPr/>
        </p:nvSpPr>
        <p:spPr>
          <a:xfrm>
            <a:off x="3923969" y="2031014"/>
            <a:ext cx="2206220" cy="680768"/>
          </a:xfrm>
          <a:prstGeom prst="roundRect">
            <a:avLst>
              <a:gd fmla="val 16667" name="adj"/>
            </a:avLst>
          </a:prstGeom>
          <a:solidFill>
            <a:srgbClr val="1F38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1. Structurer l’accueil et la pratique PARABAD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>
            <a:off x="4303645" y="5362877"/>
            <a:ext cx="2088000" cy="680768"/>
          </a:xfrm>
          <a:prstGeom prst="roundRect">
            <a:avLst>
              <a:gd fmla="val 16667" name="adj"/>
            </a:avLst>
          </a:prstGeom>
          <a:solidFill>
            <a:srgbClr val="1F38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 Déployer le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Sport Santé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dans la structure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>
            <a:off x="9324949" y="3706385"/>
            <a:ext cx="2088000" cy="680768"/>
          </a:xfrm>
          <a:prstGeom prst="roundRect">
            <a:avLst>
              <a:gd fmla="val 16667" name="adj"/>
            </a:avLst>
          </a:prstGeom>
          <a:solidFill>
            <a:srgbClr val="1F38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2. Lutter contre les désédentarisations</a:t>
            </a:r>
            <a:endParaRPr b="1" i="0" sz="12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Une image contenant Graphique, graphisme, Police, texte&#10;&#10;Description générée automatiquement" id="164" name="Google Shape;16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8949" y="4200147"/>
            <a:ext cx="2088000" cy="744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5">
            <a:alphaModFix/>
          </a:blip>
          <a:srcRect b="-1818" l="23249" r="4327" t="1819"/>
          <a:stretch/>
        </p:blipFill>
        <p:spPr>
          <a:xfrm>
            <a:off x="6949387" y="3925733"/>
            <a:ext cx="2644040" cy="242410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/>
          <p:nvPr/>
        </p:nvSpPr>
        <p:spPr>
          <a:xfrm>
            <a:off x="4742391" y="1309902"/>
            <a:ext cx="5400000" cy="5400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9"/>
          <p:cNvSpPr txBox="1"/>
          <p:nvPr>
            <p:ph type="title"/>
          </p:nvPr>
        </p:nvSpPr>
        <p:spPr>
          <a:xfrm>
            <a:off x="-123568" y="326451"/>
            <a:ext cx="3114275" cy="86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haroni"/>
              <a:buNone/>
            </a:pPr>
            <a:r>
              <a:rPr lang="fr-FR" sz="2800"/>
              <a:t>Formation</a:t>
            </a:r>
            <a:endParaRPr/>
          </a:p>
        </p:txBody>
      </p:sp>
      <p:sp>
        <p:nvSpPr>
          <p:cNvPr id="173" name="Google Shape;173;p9"/>
          <p:cNvSpPr/>
          <p:nvPr/>
        </p:nvSpPr>
        <p:spPr>
          <a:xfrm>
            <a:off x="4015110" y="326450"/>
            <a:ext cx="6854562" cy="864001"/>
          </a:xfrm>
          <a:prstGeom prst="roundRect">
            <a:avLst>
              <a:gd fmla="val 16667" name="adj"/>
            </a:avLst>
          </a:prstGeom>
          <a:solidFill>
            <a:srgbClr val="62B0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Faire du club un centre d'apprentissage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pour tous les acteurs du badminton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>
            <a:off x="4338244" y="1955728"/>
            <a:ext cx="2088000" cy="680768"/>
          </a:xfrm>
          <a:prstGeom prst="roundRect">
            <a:avLst>
              <a:gd fmla="val 16667" name="adj"/>
            </a:avLst>
          </a:prstGeom>
          <a:solidFill>
            <a:srgbClr val="1F38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1. Promouvoir tous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les bad chez les mineurs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4904422" y="5512163"/>
            <a:ext cx="2088000" cy="680768"/>
          </a:xfrm>
          <a:prstGeom prst="roundRect">
            <a:avLst>
              <a:gd fmla="val 16667" name="adj"/>
            </a:avLst>
          </a:prstGeom>
          <a:solidFill>
            <a:srgbClr val="1F38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 Déterminer nos nouvelles ressources humaines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9070034" y="3393621"/>
            <a:ext cx="2088000" cy="680768"/>
          </a:xfrm>
          <a:prstGeom prst="roundRect">
            <a:avLst>
              <a:gd fmla="val 16667" name="adj"/>
            </a:avLst>
          </a:prstGeom>
          <a:solidFill>
            <a:srgbClr val="1F38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2. Créer une culture de compétition chez les plus jeunes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2391" y="2623277"/>
            <a:ext cx="2717757" cy="264120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8" name="Google Shape;17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73677" y="1430709"/>
            <a:ext cx="2717756" cy="238513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9" name="Google Shape;179;p9"/>
          <p:cNvPicPr preferRelativeResize="0"/>
          <p:nvPr/>
        </p:nvPicPr>
        <p:blipFill rotWithShape="1">
          <a:blip r:embed="rId5">
            <a:alphaModFix/>
          </a:blip>
          <a:srcRect b="3539" l="2970" r="4530" t="1980"/>
          <a:stretch/>
        </p:blipFill>
        <p:spPr>
          <a:xfrm>
            <a:off x="6992422" y="3977109"/>
            <a:ext cx="2700362" cy="2347751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"/>
          <p:cNvSpPr/>
          <p:nvPr/>
        </p:nvSpPr>
        <p:spPr>
          <a:xfrm>
            <a:off x="4742391" y="1324769"/>
            <a:ext cx="5400000" cy="5400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0"/>
          <p:cNvSpPr/>
          <p:nvPr/>
        </p:nvSpPr>
        <p:spPr>
          <a:xfrm>
            <a:off x="4015110" y="326450"/>
            <a:ext cx="6854562" cy="864001"/>
          </a:xfrm>
          <a:prstGeom prst="roundRect">
            <a:avLst>
              <a:gd fmla="val 16667" name="adj"/>
            </a:avLst>
          </a:prstGeom>
          <a:solidFill>
            <a:srgbClr val="62B0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Se diriger vers un système d'entreprise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en gardant l'essence du système associatif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0"/>
          <p:cNvSpPr txBox="1"/>
          <p:nvPr>
            <p:ph type="title"/>
          </p:nvPr>
        </p:nvSpPr>
        <p:spPr>
          <a:xfrm>
            <a:off x="-123568" y="326451"/>
            <a:ext cx="3089792" cy="86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haroni"/>
              <a:buNone/>
            </a:pPr>
            <a:r>
              <a:rPr lang="fr-FR" sz="2800"/>
              <a:t>Gouvernance</a:t>
            </a:r>
            <a:endParaRPr/>
          </a:p>
        </p:txBody>
      </p:sp>
      <p:sp>
        <p:nvSpPr>
          <p:cNvPr id="188" name="Google Shape;188;p10"/>
          <p:cNvSpPr/>
          <p:nvPr/>
        </p:nvSpPr>
        <p:spPr>
          <a:xfrm>
            <a:off x="4358870" y="2017806"/>
            <a:ext cx="2088000" cy="680768"/>
          </a:xfrm>
          <a:prstGeom prst="roundRect">
            <a:avLst>
              <a:gd fmla="val 16667" name="adj"/>
            </a:avLst>
          </a:prstGeom>
          <a:solidFill>
            <a:srgbClr val="1F38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1. Réorganiser le fonctionnement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0"/>
          <p:cNvSpPr/>
          <p:nvPr/>
        </p:nvSpPr>
        <p:spPr>
          <a:xfrm>
            <a:off x="4667227" y="5667549"/>
            <a:ext cx="2088000" cy="680768"/>
          </a:xfrm>
          <a:prstGeom prst="roundRect">
            <a:avLst>
              <a:gd fmla="val 16667" name="adj"/>
            </a:avLst>
          </a:prstGeom>
          <a:solidFill>
            <a:srgbClr val="1F38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 Faire évoluer les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postes salariés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0"/>
          <p:cNvSpPr/>
          <p:nvPr/>
        </p:nvSpPr>
        <p:spPr>
          <a:xfrm>
            <a:off x="9173555" y="2748232"/>
            <a:ext cx="2088000" cy="680768"/>
          </a:xfrm>
          <a:prstGeom prst="roundRect">
            <a:avLst>
              <a:gd fmla="val 16667" name="adj"/>
            </a:avLst>
          </a:prstGeom>
          <a:solidFill>
            <a:srgbClr val="1F38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2. Elargir l’action professionnelle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lation - Icônes entreprise gratuites" id="191" name="Google Shape;19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5253" y="2645924"/>
            <a:ext cx="3074276" cy="307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/>
          <p:nvPr>
            <p:ph type="title"/>
          </p:nvPr>
        </p:nvSpPr>
        <p:spPr>
          <a:xfrm>
            <a:off x="-68752" y="326452"/>
            <a:ext cx="3066300" cy="72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haroni"/>
              <a:buNone/>
            </a:pPr>
            <a:r>
              <a:rPr lang="fr-FR" sz="2800"/>
              <a:t>Architecture Club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78f9922cc0_0_0"/>
          <p:cNvSpPr txBox="1"/>
          <p:nvPr>
            <p:ph type="title"/>
          </p:nvPr>
        </p:nvSpPr>
        <p:spPr>
          <a:xfrm>
            <a:off x="-68752" y="326452"/>
            <a:ext cx="3066300" cy="72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haroni"/>
              <a:buNone/>
            </a:pPr>
            <a:r>
              <a:rPr lang="fr-FR" sz="2800"/>
              <a:t>CONTACTS</a:t>
            </a:r>
            <a:endParaRPr/>
          </a:p>
        </p:txBody>
      </p:sp>
      <p:sp>
        <p:nvSpPr>
          <p:cNvPr id="204" name="Google Shape;204;g378f9922cc0_0_0"/>
          <p:cNvSpPr txBox="1"/>
          <p:nvPr/>
        </p:nvSpPr>
        <p:spPr>
          <a:xfrm>
            <a:off x="4578755" y="2925145"/>
            <a:ext cx="6129300" cy="369300"/>
          </a:xfrm>
          <a:prstGeom prst="rect">
            <a:avLst/>
          </a:prstGeom>
          <a:solidFill>
            <a:srgbClr val="D2E4DF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mail : entraineur.bbc31@gmail.com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378f9922cc0_0_0"/>
          <p:cNvSpPr txBox="1"/>
          <p:nvPr/>
        </p:nvSpPr>
        <p:spPr>
          <a:xfrm>
            <a:off x="4972801" y="4584575"/>
            <a:ext cx="5341200" cy="369300"/>
          </a:xfrm>
          <a:prstGeom prst="rect">
            <a:avLst/>
          </a:prstGeom>
          <a:solidFill>
            <a:srgbClr val="D2E4DF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téléphone : 06 10 11 27 52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378f9922cc0_0_0"/>
          <p:cNvSpPr txBox="1"/>
          <p:nvPr/>
        </p:nvSpPr>
        <p:spPr>
          <a:xfrm>
            <a:off x="4163249" y="1406425"/>
            <a:ext cx="6960300" cy="369300"/>
          </a:xfrm>
          <a:prstGeom prst="rect">
            <a:avLst/>
          </a:prstGeom>
          <a:solidFill>
            <a:srgbClr val="D2E4DF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Xavier DEMANZE - Coordonateur Sportif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2023-02-07T10:34:08Z</dcterms:created>
  <dc:creator>Mélodie Cabourg</dc:creator>
</cp:coreProperties>
</file>